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6858000" cx="12192000"/>
  <p:notesSz cx="6858000" cy="9144000"/>
  <p:embeddedFontLst>
    <p:embeddedFont>
      <p:font typeface="Do Hyeon"/>
      <p:regular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2" roundtripDataSignature="AMtx7mherTHDIMSZwC8XsymO+VeWG3LO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customschemas.google.com/relationships/presentationmetadata" Target="metadata"/><Relationship Id="rId61" Type="http://schemas.openxmlformats.org/officeDocument/2006/relationships/font" Target="fonts/DoHyeon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84e08772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884e08772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884e08772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84c34ed1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884c34ed1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884c34ed1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84e08772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884e08772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884e087729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8869153041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38869153041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8869153041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8869153041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38869153041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38869153041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8869153041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8869153041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8869153041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8869153041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38869153041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38869153041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8869153041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8869153041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8869153041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886915304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3886915304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8869153041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8869153041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38869153041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38869153041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8869153041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38869153041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8869153041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8869153041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38869153041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8869153041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869153041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38869153041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8869153041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8869153041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38869153041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8869153041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-3">
  <p:cSld name="Index-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/>
          <p:nvPr/>
        </p:nvSpPr>
        <p:spPr>
          <a:xfrm>
            <a:off x="0" y="2887579"/>
            <a:ext cx="12192000" cy="39704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5"/>
          <p:cNvSpPr txBox="1"/>
          <p:nvPr>
            <p:ph type="title"/>
          </p:nvPr>
        </p:nvSpPr>
        <p:spPr>
          <a:xfrm>
            <a:off x="741145" y="1537908"/>
            <a:ext cx="9774454" cy="520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7"/>
              </a:buClr>
              <a:buSzPts val="4400"/>
              <a:buFont typeface="Calibri"/>
              <a:buNone/>
              <a:defRPr b="1">
                <a:solidFill>
                  <a:srgbClr val="6A77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5"/>
          <p:cNvSpPr txBox="1"/>
          <p:nvPr>
            <p:ph idx="1" type="body"/>
          </p:nvPr>
        </p:nvSpPr>
        <p:spPr>
          <a:xfrm>
            <a:off x="787637" y="3802394"/>
            <a:ext cx="10053588" cy="2595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romanUcPeriod"/>
              <a:defRPr b="1" sz="1800"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arenR"/>
              <a:defRPr sz="1600"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romanUcPeriod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romanUcPeriod"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5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5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-3">
  <p:cSld name="Contents-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/>
          <p:nvPr>
            <p:ph type="title"/>
          </p:nvPr>
        </p:nvSpPr>
        <p:spPr>
          <a:xfrm>
            <a:off x="235819" y="81180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1"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6"/>
          <p:cNvSpPr/>
          <p:nvPr/>
        </p:nvSpPr>
        <p:spPr>
          <a:xfrm>
            <a:off x="0" y="0"/>
            <a:ext cx="235819" cy="6858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6"/>
          <p:cNvSpPr txBox="1"/>
          <p:nvPr>
            <p:ph idx="12" type="sldNum"/>
          </p:nvPr>
        </p:nvSpPr>
        <p:spPr>
          <a:xfrm>
            <a:off x="9467067" y="6492875"/>
            <a:ext cx="26838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" name="Google Shape;23;p46"/>
          <p:cNvSpPr txBox="1"/>
          <p:nvPr>
            <p:ph idx="1" type="body"/>
          </p:nvPr>
        </p:nvSpPr>
        <p:spPr>
          <a:xfrm>
            <a:off x="235819" y="596963"/>
            <a:ext cx="11956181" cy="32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5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5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38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9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Relationship Id="rId7" Type="http://schemas.openxmlformats.org/officeDocument/2006/relationships/image" Target="../media/image29.png"/><Relationship Id="rId8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Relationship Id="rId7" Type="http://schemas.openxmlformats.org/officeDocument/2006/relationships/image" Target="../media/image6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6.png"/><Relationship Id="rId4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6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image" Target="../media/image9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Relationship Id="rId4" Type="http://schemas.openxmlformats.org/officeDocument/2006/relationships/image" Target="../media/image74.png"/><Relationship Id="rId5" Type="http://schemas.openxmlformats.org/officeDocument/2006/relationships/image" Target="../media/image90.gif"/><Relationship Id="rId6" Type="http://schemas.openxmlformats.org/officeDocument/2006/relationships/image" Target="../media/image81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6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8.png"/><Relationship Id="rId4" Type="http://schemas.openxmlformats.org/officeDocument/2006/relationships/image" Target="../media/image69.png"/><Relationship Id="rId5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Relationship Id="rId4" Type="http://schemas.openxmlformats.org/officeDocument/2006/relationships/image" Target="../media/image24.png"/><Relationship Id="rId5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2.png"/><Relationship Id="rId4" Type="http://schemas.openxmlformats.org/officeDocument/2006/relationships/image" Target="../media/image8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5.png"/><Relationship Id="rId4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3.png"/><Relationship Id="rId4" Type="http://schemas.openxmlformats.org/officeDocument/2006/relationships/image" Target="../media/image9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9.png"/><Relationship Id="rId4" Type="http://schemas.openxmlformats.org/officeDocument/2006/relationships/image" Target="../media/image9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7.png"/><Relationship Id="rId4" Type="http://schemas.openxmlformats.org/officeDocument/2006/relationships/image" Target="../media/image46.png"/><Relationship Id="rId5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/>
          <p:nvPr>
            <p:ph type="title"/>
          </p:nvPr>
        </p:nvSpPr>
        <p:spPr>
          <a:xfrm>
            <a:off x="741145" y="1537908"/>
            <a:ext cx="9774454" cy="520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7"/>
              </a:buClr>
              <a:buSzPct val="1000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제발 RL하면 JAX 합시다</a:t>
            </a:r>
            <a:endParaRPr/>
          </a:p>
        </p:txBody>
      </p:sp>
      <p:sp>
        <p:nvSpPr>
          <p:cNvPr id="98" name="Google Shape;98;p1"/>
          <p:cNvSpPr txBox="1"/>
          <p:nvPr>
            <p:ph idx="1" type="body"/>
          </p:nvPr>
        </p:nvSpPr>
        <p:spPr>
          <a:xfrm>
            <a:off x="741162" y="3400369"/>
            <a:ext cx="10053600" cy="2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55" lvl="0" marL="28765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AutoNum type="romanUcPeriod"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JAX 란?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-325755" lvl="0" marL="28765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AutoNum type="romanUcPeriod"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이것이 JAX 다!!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-325755" lvl="0" marL="28765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AutoNum type="romanUcPeriod"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JAX 를 내가 써야 하나?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-325755" lvl="0" marL="28765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AutoNum type="romanUcPeriod"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RL 에서 JAX 가 더욱 강한 이유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-325755" lvl="0" marL="28765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Do Hyeon"/>
              <a:buAutoNum type="romanUcPeriod"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저희 속도 말고 다른 생각을 해봅시다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 : XLA</a:t>
            </a:r>
            <a:endParaRPr/>
          </a:p>
        </p:txBody>
      </p:sp>
      <p:sp>
        <p:nvSpPr>
          <p:cNvPr id="176" name="Google Shape;176;p8"/>
          <p:cNvSpPr txBox="1"/>
          <p:nvPr/>
        </p:nvSpPr>
        <p:spPr>
          <a:xfrm>
            <a:off x="589502" y="4530359"/>
            <a:ext cx="1101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XLA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XLA 적용 조건 : 입력과 출력의 형태, 길이, 타입 전부가 변경되지 않는 ‘함수’ 로 작성 되어야 함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Just In Time(JIT) Compilation : ‘함수’ 를 지정된 입력 형식에 맞춰 컴파일해 실행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vmap : 동일한 하드웨어 내에서 함수의 병렬화를 진행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pmap : 동시에 다른 하드웨어들 내에서 함수의 병렬화를 진행 (Multi GPU Support)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descr="logo"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502" y="1587500"/>
            <a:ext cx="31750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2226" y="57704"/>
            <a:ext cx="3747548" cy="470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2577" y="1563872"/>
            <a:ext cx="4075804" cy="212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 : XLA</a:t>
            </a:r>
            <a:endParaRPr/>
          </a:p>
        </p:txBody>
      </p:sp>
      <p:sp>
        <p:nvSpPr>
          <p:cNvPr id="186" name="Google Shape;186;p9"/>
          <p:cNvSpPr txBox="1"/>
          <p:nvPr/>
        </p:nvSpPr>
        <p:spPr>
          <a:xfrm>
            <a:off x="589502" y="4495709"/>
            <a:ext cx="1101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XLA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XLA 적용 조건 : 입력과 출력의 형태, 길이, 타입 전부가 변경되지 않는 ‘함수’ 로 작성 되어야 함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ko-KR" sz="1800" u="none" cap="none" strike="noStrike">
                <a:solidFill>
                  <a:srgbClr val="6A77D7"/>
                </a:solidFill>
                <a:latin typeface="Do Hyeon"/>
                <a:ea typeface="Do Hyeon"/>
                <a:cs typeface="Do Hyeon"/>
                <a:sym typeface="Do Hyeon"/>
              </a:rPr>
              <a:t>Just In Time(JIT) Compilation</a:t>
            </a:r>
            <a:r>
              <a:rPr b="1"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 ‘함수’ 를 </a:t>
            </a:r>
            <a:r>
              <a:rPr b="1" i="0" lang="ko-KR" sz="1800" u="none" cap="none" strike="noStrike">
                <a:solidFill>
                  <a:srgbClr val="6A77D7"/>
                </a:solidFill>
                <a:latin typeface="Do Hyeon"/>
                <a:ea typeface="Do Hyeon"/>
                <a:cs typeface="Do Hyeon"/>
                <a:sym typeface="Do Hyeon"/>
              </a:rPr>
              <a:t>지정된 입력 형식에 맞춰 컴파일해 실행</a:t>
            </a:r>
            <a:endParaRPr b="1" i="0" sz="1800" u="none" cap="none" strike="noStrike">
              <a:solidFill>
                <a:srgbClr val="6A77D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vmap : 동일한 하드웨어 내에서 함수의 병렬화를 진행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pmap : 동시에 다른 하드웨어들 내에서 함수의 병렬화를 진행 (Multi GPU Support)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7328" y="283952"/>
            <a:ext cx="7670800" cy="3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9"/>
          <p:cNvPicPr preferRelativeResize="0"/>
          <p:nvPr/>
        </p:nvPicPr>
        <p:blipFill rotWithShape="1">
          <a:blip r:embed="rId4">
            <a:alphaModFix/>
          </a:blip>
          <a:srcRect b="47923" l="0" r="0" t="0"/>
          <a:stretch/>
        </p:blipFill>
        <p:spPr>
          <a:xfrm>
            <a:off x="2607263" y="2875782"/>
            <a:ext cx="4075804" cy="110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 : XLA</a:t>
            </a:r>
            <a:endParaRPr/>
          </a:p>
        </p:txBody>
      </p:sp>
      <p:sp>
        <p:nvSpPr>
          <p:cNvPr id="195" name="Google Shape;195;p10"/>
          <p:cNvSpPr txBox="1"/>
          <p:nvPr/>
        </p:nvSpPr>
        <p:spPr>
          <a:xfrm>
            <a:off x="589502" y="4530359"/>
            <a:ext cx="1101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XLA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XLA 적용 조건 : 입력과 출력의 형태, 길이, 타입 전부가 변경되지 않는 ‘함수’ 로 작성 되어야 함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Just In Time(JIT) Compilation : ‘함수’ 를 지정된 입력 형식에 맞춰 컴파일해 실행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ko-KR" sz="1800" u="none" cap="none" strike="noStrike">
                <a:solidFill>
                  <a:srgbClr val="6A77D7"/>
                </a:solidFill>
                <a:latin typeface="Do Hyeon"/>
                <a:ea typeface="Do Hyeon"/>
                <a:cs typeface="Do Hyeon"/>
                <a:sym typeface="Do Hyeon"/>
              </a:rPr>
              <a:t>vmap</a:t>
            </a: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: 동일한 하드웨어 내에서 함수의 병렬화를 진행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pmap : 동시에 다른 하드웨어들 내에서 함수의 병렬화를 진행 (Multi GPU Support)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96" name="Google Shape;1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456" y="283952"/>
            <a:ext cx="9019440" cy="326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/>
          <p:cNvPicPr preferRelativeResize="0"/>
          <p:nvPr/>
        </p:nvPicPr>
        <p:blipFill rotWithShape="1">
          <a:blip r:embed="rId4">
            <a:alphaModFix/>
          </a:blip>
          <a:srcRect b="0" l="0" r="0" t="50722"/>
          <a:stretch/>
        </p:blipFill>
        <p:spPr>
          <a:xfrm>
            <a:off x="2396004" y="3131508"/>
            <a:ext cx="4075804" cy="1046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 : XLA</a:t>
            </a:r>
            <a:endParaRPr/>
          </a:p>
        </p:txBody>
      </p:sp>
      <p:sp>
        <p:nvSpPr>
          <p:cNvPr id="204" name="Google Shape;204;p11"/>
          <p:cNvSpPr txBox="1"/>
          <p:nvPr/>
        </p:nvSpPr>
        <p:spPr>
          <a:xfrm>
            <a:off x="589502" y="4447184"/>
            <a:ext cx="1101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XLA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XLA 적용 조건 : 입력과 출력의 형태, 길이, 타입 전부가 변경되지 않는 ‘함수’ 로 작성 되어야 함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Just In Time(JIT) Compilation : ‘함수’ 를 지정된 입력 형식에 맞춰 컴파일해 실행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vmap : 동일한 하드웨어 내에서 함수의 병렬화를 진행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ko-KR" sz="1800" u="none" cap="none" strike="noStrike">
                <a:solidFill>
                  <a:srgbClr val="6A77D7"/>
                </a:solidFill>
                <a:latin typeface="Do Hyeon"/>
                <a:ea typeface="Do Hyeon"/>
                <a:cs typeface="Do Hyeon"/>
                <a:sym typeface="Do Hyeon"/>
              </a:rPr>
              <a:t>pmap</a:t>
            </a: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: 동시에 다른 하드웨어들 내에서 함수의 병렬화를 진행 (Multi GPU Support)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660" y="715318"/>
            <a:ext cx="9407838" cy="342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 : Flax, Haiku, Equinox, Optax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589500" y="4434673"/>
            <a:ext cx="110130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순수 JAX 는 위에서 설명한 Numpy, AutoGrad, XLA 이 3가지만 구현되어 있으므로, ML 연구(뉴럴넷) 을 위해서는 아래와 같은 라이브러리를 사용하여 뉴럴넷을 구현하고 학습해야함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Flax : 구글 브레인의 메인스트림 뉴럴넷 구현 라이브러리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Haiku : Deepmind 의 메인스트림 뉴럴넷 구현 라이브러리(였던것). 딥마인드가 구글 브레인과 합쳐지며 버려짐…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Equinox : 어느 개인이 관리중인 뉴럴넷 구현 라이브러리, 하지만 Flax 의 대안으로 떠오르고 있음</a:t>
            </a: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. </a:t>
            </a:r>
            <a:r>
              <a:rPr b="1" lang="ko-KR" sz="1800" u="sng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인기 많음</a:t>
            </a:r>
            <a:endParaRPr b="1" sz="1800" u="sng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Optax : JAX 의 유니버설한 Optimizer 구현. Flax 든 Haiku 든 Equinox 든 Optax 를 통해 학습됨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3" name="Google Shape;2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151" y="719475"/>
            <a:ext cx="4862549" cy="360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100" y="1053638"/>
            <a:ext cx="23717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2"/>
          <p:cNvSpPr txBox="1"/>
          <p:nvPr/>
        </p:nvSpPr>
        <p:spPr>
          <a:xfrm>
            <a:off x="8533630" y="3720650"/>
            <a:ext cx="710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Flax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625" y="-33150"/>
            <a:ext cx="5616700" cy="564922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3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 : Flax, Haiku, Equinox, Optax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589502" y="5498124"/>
            <a:ext cx="11013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JAX 로 작성되는 코드는 모두 순수 “함수” 형태를 띄어야 하므로, NN module 은 Function 의 역할을 함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NN의 Param 들은 그 함수의 인수로써 입력되는 형태로 작성됨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 외엔 생각 외로 PyTorch 랑 크게 다르진 않다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4" name="Google Shape;22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214" y="1662477"/>
            <a:ext cx="3472052" cy="257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이것이 JAX 다!!: 희망편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31" name="Google Shape;231;p14"/>
          <p:cNvGrpSpPr/>
          <p:nvPr/>
        </p:nvGrpSpPr>
        <p:grpSpPr>
          <a:xfrm>
            <a:off x="5027358" y="880271"/>
            <a:ext cx="7164642" cy="5693777"/>
            <a:chOff x="2429789" y="870095"/>
            <a:chExt cx="7164642" cy="5693777"/>
          </a:xfrm>
        </p:grpSpPr>
        <p:pic>
          <p:nvPicPr>
            <p:cNvPr id="232" name="Google Shape;23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19610" y="870095"/>
              <a:ext cx="6985000" cy="552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14"/>
            <p:cNvSpPr txBox="1"/>
            <p:nvPr/>
          </p:nvSpPr>
          <p:spPr>
            <a:xfrm>
              <a:off x="8112154" y="2978092"/>
              <a:ext cx="93326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8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GPU</a:t>
              </a:r>
              <a:endParaRPr sz="2800">
                <a:solidFill>
                  <a:schemeClr val="dk1"/>
                </a:solidFill>
                <a:highlight>
                  <a:srgbClr val="FFFF00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34" name="Google Shape;234;p14"/>
            <p:cNvSpPr txBox="1"/>
            <p:nvPr/>
          </p:nvSpPr>
          <p:spPr>
            <a:xfrm>
              <a:off x="5631770" y="5871375"/>
              <a:ext cx="92845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CPU</a:t>
              </a:r>
              <a:endParaRPr sz="2800">
                <a:solidFill>
                  <a:schemeClr val="dk1"/>
                </a:solidFill>
                <a:highlight>
                  <a:srgbClr val="FFFF00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35" name="Google Shape;235;p14"/>
            <p:cNvSpPr txBox="1"/>
            <p:nvPr/>
          </p:nvSpPr>
          <p:spPr>
            <a:xfrm>
              <a:off x="8685208" y="4558674"/>
              <a:ext cx="90922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TPU</a:t>
              </a:r>
              <a:endParaRPr sz="2800">
                <a:solidFill>
                  <a:schemeClr val="dk1"/>
                </a:solidFill>
                <a:highlight>
                  <a:srgbClr val="FFFF00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36" name="Google Shape;236;p14"/>
            <p:cNvSpPr txBox="1"/>
            <p:nvPr/>
          </p:nvSpPr>
          <p:spPr>
            <a:xfrm>
              <a:off x="2973858" y="5609765"/>
              <a:ext cx="2483372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함수형으로</a:t>
              </a:r>
              <a:b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잘 짜여진 코드</a:t>
              </a:r>
              <a:endParaRPr/>
            </a:p>
          </p:txBody>
        </p:sp>
        <p:sp>
          <p:nvSpPr>
            <p:cNvPr id="237" name="Google Shape;237;p14"/>
            <p:cNvSpPr txBox="1"/>
            <p:nvPr/>
          </p:nvSpPr>
          <p:spPr>
            <a:xfrm>
              <a:off x="5564658" y="1334848"/>
              <a:ext cx="2367956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빠른 학습</a:t>
              </a:r>
              <a:b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빠른 인퍼런스</a:t>
              </a:r>
              <a:endParaRPr sz="2800">
                <a:solidFill>
                  <a:schemeClr val="dk1"/>
                </a:solidFill>
                <a:highlight>
                  <a:srgbClr val="FFFF00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38" name="Google Shape;238;p14"/>
            <p:cNvSpPr txBox="1"/>
            <p:nvPr/>
          </p:nvSpPr>
          <p:spPr>
            <a:xfrm>
              <a:off x="2429789" y="2862765"/>
              <a:ext cx="28280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유연한 모듈 적용</a:t>
              </a:r>
              <a:endParaRPr/>
            </a:p>
          </p:txBody>
        </p:sp>
        <p:sp>
          <p:nvSpPr>
            <p:cNvPr id="239" name="Google Shape;239;p14"/>
            <p:cNvSpPr txBox="1"/>
            <p:nvPr/>
          </p:nvSpPr>
          <p:spPr>
            <a:xfrm>
              <a:off x="3433732" y="1489265"/>
              <a:ext cx="219803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효율적인 ML</a:t>
              </a:r>
              <a:endParaRPr sz="2800">
                <a:solidFill>
                  <a:schemeClr val="dk1"/>
                </a:solidFill>
                <a:highlight>
                  <a:srgbClr val="FFFF00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240" name="Google Shape;240;p14"/>
          <p:cNvSpPr txBox="1"/>
          <p:nvPr/>
        </p:nvSpPr>
        <p:spPr>
          <a:xfrm>
            <a:off x="391886" y="865371"/>
            <a:ext cx="45456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장점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XLA 기능을 기반으로 한 압도적인 최적화와 속도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여러 하드웨어 종류(CPU, GPU, TPU) 에서 단순하고 유니버설 하게 동작하고 최적화된 코드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함수형 프로그래밍을 기반으로 한  유연한 모듈 변경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짜다 보면 역으로 OOP 보다 훨씬 직관적 일수도?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이것이 JAX 다!!: 파멸편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47" name="Google Shape;247;p15"/>
          <p:cNvGrpSpPr/>
          <p:nvPr/>
        </p:nvGrpSpPr>
        <p:grpSpPr>
          <a:xfrm>
            <a:off x="5035961" y="761038"/>
            <a:ext cx="7178941" cy="5524500"/>
            <a:chOff x="2461726" y="870095"/>
            <a:chExt cx="7178941" cy="5524500"/>
          </a:xfrm>
        </p:grpSpPr>
        <p:pic>
          <p:nvPicPr>
            <p:cNvPr id="248" name="Google Shape;24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69708" y="870095"/>
              <a:ext cx="6884804" cy="552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5"/>
            <p:cNvSpPr txBox="1"/>
            <p:nvPr/>
          </p:nvSpPr>
          <p:spPr>
            <a:xfrm>
              <a:off x="7122029" y="4511959"/>
              <a:ext cx="2518638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평생 구경해볼</a:t>
              </a:r>
              <a:endParaRPr sz="2800">
                <a:solidFill>
                  <a:schemeClr val="dk1"/>
                </a:solidFill>
                <a:highlight>
                  <a:srgbClr val="FFFF00"/>
                </a:highlight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일도 없는 TPU</a:t>
              </a:r>
              <a:endParaRPr sz="2800">
                <a:solidFill>
                  <a:schemeClr val="dk1"/>
                </a:solidFill>
                <a:highlight>
                  <a:srgbClr val="FFFF00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50" name="Google Shape;250;p15"/>
            <p:cNvSpPr txBox="1"/>
            <p:nvPr/>
          </p:nvSpPr>
          <p:spPr>
            <a:xfrm>
              <a:off x="7166604" y="2541992"/>
              <a:ext cx="208262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뜨거운 GPU</a:t>
              </a:r>
              <a:endParaRPr sz="2800">
                <a:solidFill>
                  <a:schemeClr val="dk1"/>
                </a:solidFill>
                <a:highlight>
                  <a:srgbClr val="FFFF00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51" name="Google Shape;251;p15"/>
            <p:cNvSpPr txBox="1"/>
            <p:nvPr/>
          </p:nvSpPr>
          <p:spPr>
            <a:xfrm>
              <a:off x="4048057" y="5794358"/>
              <a:ext cx="2538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할일 없는 CPU</a:t>
              </a:r>
              <a:endParaRPr sz="2800">
                <a:solidFill>
                  <a:schemeClr val="dk1"/>
                </a:solidFill>
                <a:highlight>
                  <a:srgbClr val="FFFF00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52" name="Google Shape;252;p15"/>
            <p:cNvSpPr txBox="1"/>
            <p:nvPr/>
          </p:nvSpPr>
          <p:spPr>
            <a:xfrm>
              <a:off x="2461726" y="3313908"/>
              <a:ext cx="3172663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처음보면 이해조차 </a:t>
              </a:r>
              <a:b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안가는 코드구조</a:t>
              </a:r>
              <a:endParaRPr/>
            </a:p>
          </p:txBody>
        </p:sp>
        <p:sp>
          <p:nvSpPr>
            <p:cNvPr id="253" name="Google Shape;253;p15"/>
            <p:cNvSpPr txBox="1"/>
            <p:nvPr/>
          </p:nvSpPr>
          <p:spPr>
            <a:xfrm>
              <a:off x="2562252" y="1831636"/>
              <a:ext cx="24368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타입 or 형태 변경으로</a:t>
              </a:r>
              <a:br>
                <a:rPr lang="ko-KR" sz="1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ko-KR" sz="1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JIT 안되는 코드</a:t>
              </a:r>
              <a:endParaRPr/>
            </a:p>
          </p:txBody>
        </p:sp>
        <p:sp>
          <p:nvSpPr>
            <p:cNvPr id="254" name="Google Shape;254;p15"/>
            <p:cNvSpPr txBox="1"/>
            <p:nvPr/>
          </p:nvSpPr>
          <p:spPr>
            <a:xfrm>
              <a:off x="7809407" y="1354583"/>
              <a:ext cx="1439818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디버그</a:t>
              </a:r>
              <a:b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ko-KR" sz="28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(힘들다)</a:t>
              </a:r>
              <a:endParaRPr sz="2800">
                <a:solidFill>
                  <a:schemeClr val="dk1"/>
                </a:solidFill>
                <a:highlight>
                  <a:srgbClr val="FFFF00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55" name="Google Shape;255;p15"/>
            <p:cNvSpPr txBox="1"/>
            <p:nvPr/>
          </p:nvSpPr>
          <p:spPr>
            <a:xfrm>
              <a:off x="4202533" y="2578405"/>
              <a:ext cx="189346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구현 안된 일반적인</a:t>
              </a:r>
              <a:br>
                <a:rPr lang="ko-KR" sz="16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ko-KR" sz="16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데이터구조</a:t>
              </a:r>
              <a:endParaRPr/>
            </a:p>
          </p:txBody>
        </p:sp>
        <p:sp>
          <p:nvSpPr>
            <p:cNvPr id="256" name="Google Shape;256;p15"/>
            <p:cNvSpPr txBox="1"/>
            <p:nvPr/>
          </p:nvSpPr>
          <p:spPr>
            <a:xfrm>
              <a:off x="5812412" y="1912269"/>
              <a:ext cx="7761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컴파일</a:t>
              </a:r>
              <a:br>
                <a:rPr lang="ko-KR" sz="16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ko-KR" sz="1600">
                  <a:solidFill>
                    <a:schemeClr val="dk1"/>
                  </a:solidFill>
                  <a:highlight>
                    <a:srgbClr val="FFFF00"/>
                  </a:highlight>
                  <a:latin typeface="Do Hyeon"/>
                  <a:ea typeface="Do Hyeon"/>
                  <a:cs typeface="Do Hyeon"/>
                  <a:sym typeface="Do Hyeon"/>
                </a:rPr>
                <a:t>시간</a:t>
              </a:r>
              <a:endParaRPr/>
            </a:p>
          </p:txBody>
        </p:sp>
      </p:grpSp>
      <p:sp>
        <p:nvSpPr>
          <p:cNvPr id="257" name="Google Shape;257;p15"/>
          <p:cNvSpPr txBox="1"/>
          <p:nvPr/>
        </p:nvSpPr>
        <p:spPr>
          <a:xfrm>
            <a:off x="391886" y="865371"/>
            <a:ext cx="45456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단점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함수의 입출력 종류 제한이 엄격해 복잡한 구조의 프로그램의 경우  JIT 이 되는 구조를 만들기 어려움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Python 을 주로 개발해온 ML 개발자 들에게 함수형 프로그램은 많이 낫 설 수 있음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List, Set, Dictionary 등의 동적 형태 데이터구조 사용 X – 당신에겐 고정 크기 np.array 와 tuple 들이 있을 뿐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디버그가 어려움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이것이 JAX 다!!: 성능편 </a:t>
            </a:r>
            <a:endParaRPr/>
          </a:p>
        </p:txBody>
      </p:sp>
      <p:sp>
        <p:nvSpPr>
          <p:cNvPr id="264" name="Google Shape;264;p16"/>
          <p:cNvSpPr txBox="1"/>
          <p:nvPr/>
        </p:nvSpPr>
        <p:spPr>
          <a:xfrm>
            <a:off x="286901" y="4878606"/>
            <a:ext cx="11703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그럼에도 불구하고 말 그대로 강력하다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XLA 는 다른 수치연산 ‘컴파일러’ 들 과도 비교해도 상당히 강력하고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충분히 뉴럴 네트워크를 구현할 수 있지만, 그것만 구현할 수 있는 것도 아니다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Numpy + AutoGrad + XLA 오직 그것 만으로도 정말 많은 것이 가능하다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descr="download" id="265" name="Google Shape;2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008" y="761038"/>
            <a:ext cx="11797941" cy="411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이것이 JAX 다!!: 성능편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2" name="Google Shape;272;p17"/>
          <p:cNvSpPr txBox="1"/>
          <p:nvPr/>
        </p:nvSpPr>
        <p:spPr>
          <a:xfrm>
            <a:off x="387635" y="1187621"/>
            <a:ext cx="46914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다양한 네트워크와 예시에서 학습 시간 측정 비교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일반적인 모델 학습에서도 기본 2배정도의 학습 속도 향상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Pytorch 는 이미 PyTorch Lightning 을 기반으로 최적화 된 상태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Vision Transformer 에서는 1.1배정도의 적은 속도 상승(아마  Torch Vision 지원으로 인한 최적화가 원인 인듯)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73" name="Google Shape;2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7991" y="157518"/>
            <a:ext cx="7772400" cy="96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5214" y="1126760"/>
            <a:ext cx="3398053" cy="177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347" y="1126760"/>
            <a:ext cx="3642653" cy="123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5214" y="3182953"/>
            <a:ext cx="3399119" cy="203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49347" y="3197319"/>
            <a:ext cx="3642653" cy="137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96200" y="5478372"/>
            <a:ext cx="3434133" cy="101630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7"/>
          <p:cNvSpPr txBox="1"/>
          <p:nvPr/>
        </p:nvSpPr>
        <p:spPr>
          <a:xfrm>
            <a:off x="5689600" y="2856304"/>
            <a:ext cx="22445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 : 3배 학습 속도 </a:t>
            </a:r>
            <a:endParaRPr/>
          </a:p>
        </p:txBody>
      </p:sp>
      <p:sp>
        <p:nvSpPr>
          <p:cNvPr id="280" name="Google Shape;280;p17"/>
          <p:cNvSpPr txBox="1"/>
          <p:nvPr/>
        </p:nvSpPr>
        <p:spPr>
          <a:xfrm>
            <a:off x="9108070" y="2410239"/>
            <a:ext cx="22445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 : 4배 학습 속도 </a:t>
            </a:r>
            <a:endParaRPr/>
          </a:p>
        </p:txBody>
      </p:sp>
      <p:sp>
        <p:nvSpPr>
          <p:cNvPr id="281" name="Google Shape;281;p17"/>
          <p:cNvSpPr txBox="1"/>
          <p:nvPr/>
        </p:nvSpPr>
        <p:spPr>
          <a:xfrm>
            <a:off x="5673937" y="5162228"/>
            <a:ext cx="22445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 : 2배 학습 속도 </a:t>
            </a:r>
            <a:endParaRPr/>
          </a:p>
        </p:txBody>
      </p:sp>
      <p:sp>
        <p:nvSpPr>
          <p:cNvPr id="282" name="Google Shape;282;p17"/>
          <p:cNvSpPr txBox="1"/>
          <p:nvPr/>
        </p:nvSpPr>
        <p:spPr>
          <a:xfrm>
            <a:off x="9248410" y="4569316"/>
            <a:ext cx="22445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 : 2배 학습 속도 </a:t>
            </a:r>
            <a:endParaRPr/>
          </a:p>
        </p:txBody>
      </p:sp>
      <p:sp>
        <p:nvSpPr>
          <p:cNvPr id="283" name="Google Shape;283;p17"/>
          <p:cNvSpPr txBox="1"/>
          <p:nvPr/>
        </p:nvSpPr>
        <p:spPr>
          <a:xfrm>
            <a:off x="7225908" y="6470537"/>
            <a:ext cx="2646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극적인 학습 속도 상승 X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84e087729_0_0"/>
          <p:cNvSpPr txBox="1"/>
          <p:nvPr>
            <p:ph type="title"/>
          </p:nvPr>
        </p:nvSpPr>
        <p:spPr>
          <a:xfrm>
            <a:off x="956250" y="1803950"/>
            <a:ext cx="10404000" cy="4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이 PPT 의 필자는 딱히 JAX 와 관련해서 Google 과 접점이 있거나, 행사에 참여하거나, 집필에 참여하거나, 회사에서 이걸로 일을 하거나 </a:t>
            </a:r>
            <a:r>
              <a:rPr lang="ko-KR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하지 않습니다. </a:t>
            </a:r>
            <a:endParaRPr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t/>
            </a:r>
            <a:endParaRPr>
              <a:solidFill>
                <a:srgbClr val="6A77D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또한 RL 만으로 박사를 받거나, 그걸로 학회를 가보거나, 공신력 있는 논문을 퍼블리시 했거나, 체계적인 교육을 받거나 지도를 받은적도 </a:t>
            </a:r>
            <a:r>
              <a:rPr lang="ko-KR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없는 사람입니다. </a:t>
            </a:r>
            <a:endParaRPr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t/>
            </a:r>
            <a:endParaRPr>
              <a:solidFill>
                <a:srgbClr val="6A77D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이 모든 내용은 딱히 공신력도, 증거도, 연구도 없는 </a:t>
            </a:r>
            <a:r>
              <a:rPr lang="ko-KR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개인적 견해</a:t>
            </a: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이니 흘러들어도 됩니다.</a:t>
            </a:r>
            <a:endParaRPr>
              <a:solidFill>
                <a:srgbClr val="6A77D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t/>
            </a:r>
            <a:endParaRPr>
              <a:solidFill>
                <a:srgbClr val="6A77D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rPr lang="ko-KR">
                <a:solidFill>
                  <a:srgbClr val="EFEFEF"/>
                </a:solidFill>
                <a:latin typeface="Do Hyeon"/>
                <a:ea typeface="Do Hyeon"/>
                <a:cs typeface="Do Hyeon"/>
                <a:sym typeface="Do Hyeon"/>
              </a:rPr>
              <a:t>저는 RL을 사랑하는데, 걔도 절 사랑했으면 RL을 ‘짝사랑’ 하는 사람이라고 소개하진 않았겠죠. 지금 한국에 있지도 않았을테고.</a:t>
            </a:r>
            <a:endParaRPr>
              <a:solidFill>
                <a:srgbClr val="EFEFE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" name="Google Shape;105;g3884e087729_0_0"/>
          <p:cNvSpPr txBox="1"/>
          <p:nvPr/>
        </p:nvSpPr>
        <p:spPr>
          <a:xfrm>
            <a:off x="4043998" y="338925"/>
            <a:ext cx="4104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o Hyeon"/>
              <a:buNone/>
            </a:pPr>
            <a:r>
              <a:rPr b="1" lang="ko-KR" sz="9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면책조항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이것이 JAX 다!!: 성능편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0" name="Google Shape;290;p18"/>
          <p:cNvSpPr txBox="1"/>
          <p:nvPr/>
        </p:nvSpPr>
        <p:spPr>
          <a:xfrm>
            <a:off x="286901" y="2013749"/>
            <a:ext cx="53001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OpenAI 의 Whisper 모델을 JAX 로 최적화한 파이프라인으로 인퍼런스 했을때, 기존의 Pytorch 구현과 비교해 최대 70배가 넘는 속도로 실행할 수 있음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Python 위에서 동작하는 프로그램, 동시에 학습용으로 작성된 프로그램을 C++ 나 여타 최적화된 Cuda 프로그램, 또는 TensorRT 에 가깝게 또는 그 이상으로 최적화 할 수 있다는 것은 매우 매력적인 일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91" name="Google Shape;2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541" y="283952"/>
            <a:ext cx="7772400" cy="148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3144" y="1964636"/>
            <a:ext cx="5717797" cy="4351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84c34ed13_0_0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이것이 JAX 다!!: </a:t>
            </a:r>
            <a:r>
              <a:rPr lang="ko-KR">
                <a:latin typeface="Do Hyeon"/>
                <a:ea typeface="Do Hyeon"/>
                <a:cs typeface="Do Hyeon"/>
                <a:sym typeface="Do Hyeon"/>
              </a:rPr>
              <a:t>회사편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99" name="Google Shape;299;g3884c34ed1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200" y="474275"/>
            <a:ext cx="1538775" cy="15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3884c34ed13_0_0"/>
          <p:cNvPicPr preferRelativeResize="0"/>
          <p:nvPr/>
        </p:nvPicPr>
        <p:blipFill rotWithShape="1">
          <a:blip r:embed="rId4">
            <a:alphaModFix/>
          </a:blip>
          <a:srcRect b="0" l="0" r="83342" t="0"/>
          <a:stretch/>
        </p:blipFill>
        <p:spPr>
          <a:xfrm>
            <a:off x="5924375" y="481375"/>
            <a:ext cx="1538775" cy="152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884c34ed1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7175" y="3178550"/>
            <a:ext cx="2071064" cy="207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884c34ed1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0419" y="3372901"/>
            <a:ext cx="1682364" cy="168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3884c34ed13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8398" y="3341744"/>
            <a:ext cx="1369437" cy="168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884c34ed13_0_0"/>
          <p:cNvPicPr preferRelativeResize="0"/>
          <p:nvPr/>
        </p:nvPicPr>
        <p:blipFill rotWithShape="1">
          <a:blip r:embed="rId8">
            <a:alphaModFix/>
          </a:blip>
          <a:srcRect b="0" l="20310" r="19185" t="0"/>
          <a:stretch/>
        </p:blipFill>
        <p:spPr>
          <a:xfrm>
            <a:off x="8226162" y="3543423"/>
            <a:ext cx="1318910" cy="154299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884c34ed13_0_0"/>
          <p:cNvSpPr txBox="1"/>
          <p:nvPr/>
        </p:nvSpPr>
        <p:spPr>
          <a:xfrm>
            <a:off x="2303000" y="1208225"/>
            <a:ext cx="1597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First Party</a:t>
            </a:r>
            <a:endParaRPr/>
          </a:p>
        </p:txBody>
      </p:sp>
      <p:sp>
        <p:nvSpPr>
          <p:cNvPr id="306" name="Google Shape;306;g3884c34ed13_0_0"/>
          <p:cNvSpPr txBox="1"/>
          <p:nvPr/>
        </p:nvSpPr>
        <p:spPr>
          <a:xfrm>
            <a:off x="806313" y="4106750"/>
            <a:ext cx="1962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Second</a:t>
            </a: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 Party</a:t>
            </a:r>
            <a:endParaRPr/>
          </a:p>
        </p:txBody>
      </p:sp>
      <p:sp>
        <p:nvSpPr>
          <p:cNvPr id="307" name="Google Shape;307;g3884c34ed13_0_0"/>
          <p:cNvSpPr txBox="1"/>
          <p:nvPr/>
        </p:nvSpPr>
        <p:spPr>
          <a:xfrm>
            <a:off x="4353234" y="2094625"/>
            <a:ext cx="1118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Google</a:t>
            </a:r>
            <a:endParaRPr/>
          </a:p>
        </p:txBody>
      </p:sp>
      <p:sp>
        <p:nvSpPr>
          <p:cNvPr id="308" name="Google Shape;308;g3884c34ed13_0_0"/>
          <p:cNvSpPr txBox="1"/>
          <p:nvPr/>
        </p:nvSpPr>
        <p:spPr>
          <a:xfrm>
            <a:off x="5963425" y="2094625"/>
            <a:ext cx="1460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DeepMind</a:t>
            </a:r>
            <a:endParaRPr/>
          </a:p>
        </p:txBody>
      </p:sp>
      <p:sp>
        <p:nvSpPr>
          <p:cNvPr id="309" name="Google Shape;309;g3884c34ed13_0_0"/>
          <p:cNvSpPr txBox="1"/>
          <p:nvPr/>
        </p:nvSpPr>
        <p:spPr>
          <a:xfrm>
            <a:off x="2845731" y="5086421"/>
            <a:ext cx="1209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8350" lIns="78350" spcFirstLastPara="1" rIns="78350" wrap="square" tIns="78350">
            <a:spAutoFit/>
          </a:bodyPr>
          <a:lstStyle/>
          <a:p>
            <a:pPr indent="-246553" lvl="0" marL="24655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Anthropic</a:t>
            </a:r>
            <a:endParaRPr sz="1199"/>
          </a:p>
        </p:txBody>
      </p:sp>
      <p:sp>
        <p:nvSpPr>
          <p:cNvPr id="310" name="Google Shape;310;g3884c34ed13_0_0"/>
          <p:cNvSpPr txBox="1"/>
          <p:nvPr/>
        </p:nvSpPr>
        <p:spPr>
          <a:xfrm>
            <a:off x="4882186" y="5086421"/>
            <a:ext cx="958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8350" lIns="78350" spcFirstLastPara="1" rIns="78350" wrap="square" tIns="78350">
            <a:spAutoFit/>
          </a:bodyPr>
          <a:lstStyle/>
          <a:p>
            <a:pPr indent="-246553" lvl="0" marL="24655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Cohere</a:t>
            </a:r>
            <a:endParaRPr sz="1199"/>
          </a:p>
        </p:txBody>
      </p:sp>
      <p:sp>
        <p:nvSpPr>
          <p:cNvPr id="311" name="Google Shape;311;g3884c34ed13_0_0"/>
          <p:cNvSpPr txBox="1"/>
          <p:nvPr/>
        </p:nvSpPr>
        <p:spPr>
          <a:xfrm>
            <a:off x="6668224" y="5086421"/>
            <a:ext cx="749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8350" lIns="78350" spcFirstLastPara="1" rIns="78350" wrap="square" tIns="78350">
            <a:spAutoFit/>
          </a:bodyPr>
          <a:lstStyle/>
          <a:p>
            <a:pPr indent="-246553" lvl="0" marL="24655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Apple</a:t>
            </a:r>
            <a:endParaRPr sz="1199"/>
          </a:p>
        </p:txBody>
      </p:sp>
      <p:sp>
        <p:nvSpPr>
          <p:cNvPr id="312" name="Google Shape;312;g3884c34ed13_0_0"/>
          <p:cNvSpPr txBox="1"/>
          <p:nvPr/>
        </p:nvSpPr>
        <p:spPr>
          <a:xfrm>
            <a:off x="8617950" y="5024108"/>
            <a:ext cx="535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8350" lIns="78350" spcFirstLastPara="1" rIns="78350" wrap="square" tIns="78350">
            <a:spAutoFit/>
          </a:bodyPr>
          <a:lstStyle/>
          <a:p>
            <a:pPr indent="-246553" lvl="0" marL="24655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xAI</a:t>
            </a:r>
            <a:endParaRPr sz="1199"/>
          </a:p>
        </p:txBody>
      </p:sp>
      <p:cxnSp>
        <p:nvCxnSpPr>
          <p:cNvPr id="313" name="Google Shape;313;g3884c34ed13_0_0"/>
          <p:cNvCxnSpPr/>
          <p:nvPr/>
        </p:nvCxnSpPr>
        <p:spPr>
          <a:xfrm>
            <a:off x="1180313" y="2757675"/>
            <a:ext cx="9984000" cy="24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g3884c34ed13_0_0"/>
          <p:cNvSpPr txBox="1"/>
          <p:nvPr/>
        </p:nvSpPr>
        <p:spPr>
          <a:xfrm>
            <a:off x="7933300" y="778900"/>
            <a:ext cx="34209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Char char="●"/>
            </a:pP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Gemini…</a:t>
            </a:r>
            <a:endParaRPr b="1" sz="24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Char char="●"/>
            </a:pP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Alpha Fold</a:t>
            </a: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…</a:t>
            </a:r>
            <a:endParaRPr b="1" sz="24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Char char="●"/>
            </a:pP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All </a:t>
            </a: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Researches</a:t>
            </a:r>
            <a:r>
              <a:rPr b="1" lang="ko-KR" sz="2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…</a:t>
            </a:r>
            <a:endParaRPr b="1" sz="24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5" name="Google Shape;315;g3884c34ed13_0_0"/>
          <p:cNvSpPr txBox="1"/>
          <p:nvPr/>
        </p:nvSpPr>
        <p:spPr>
          <a:xfrm>
            <a:off x="2389038" y="5466979"/>
            <a:ext cx="2070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8350" lIns="78350" spcFirstLastPara="1" rIns="78350" wrap="square" tIns="78350">
            <a:spAutoFit/>
          </a:bodyPr>
          <a:lstStyle/>
          <a:p>
            <a:pPr indent="-246553" lvl="0" marL="24655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All Claude models</a:t>
            </a:r>
            <a:endParaRPr b="1" sz="2057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6" name="Google Shape;316;g3884c34ed13_0_0"/>
          <p:cNvSpPr txBox="1"/>
          <p:nvPr/>
        </p:nvSpPr>
        <p:spPr>
          <a:xfrm>
            <a:off x="6388268" y="5404667"/>
            <a:ext cx="16824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8350" lIns="78350" spcFirstLastPara="1" rIns="78350" wrap="square" tIns="783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Apple </a:t>
            </a: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Intelligence</a:t>
            </a:r>
            <a:b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Engine</a:t>
            </a:r>
            <a:endParaRPr b="1" sz="2057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7" name="Google Shape;317;g3884c34ed13_0_0"/>
          <p:cNvSpPr txBox="1"/>
          <p:nvPr/>
        </p:nvSpPr>
        <p:spPr>
          <a:xfrm>
            <a:off x="8070713" y="5404667"/>
            <a:ext cx="1884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8350" lIns="78350" spcFirstLastPara="1" rIns="78350" wrap="square" tIns="78350">
            <a:spAutoFit/>
          </a:bodyPr>
          <a:lstStyle/>
          <a:p>
            <a:pPr indent="-246553" lvl="0" marL="24655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All Grok models</a:t>
            </a:r>
            <a:endParaRPr b="1" sz="2057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18" name="Google Shape;318;g3884c34ed13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19650" y="3488875"/>
            <a:ext cx="1752950" cy="17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884c34ed13_0_0"/>
          <p:cNvSpPr txBox="1"/>
          <p:nvPr/>
        </p:nvSpPr>
        <p:spPr>
          <a:xfrm>
            <a:off x="10226776" y="5086425"/>
            <a:ext cx="1538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8350" lIns="78350" spcFirstLastPara="1" rIns="78350" wrap="square" tIns="78350">
            <a:spAutoFit/>
          </a:bodyPr>
          <a:lstStyle/>
          <a:p>
            <a:pPr indent="-246553" lvl="0" marL="24655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HuggingFace</a:t>
            </a:r>
            <a:endParaRPr sz="1199"/>
          </a:p>
        </p:txBody>
      </p:sp>
      <p:sp>
        <p:nvSpPr>
          <p:cNvPr id="320" name="Google Shape;320;g3884c34ed13_0_0"/>
          <p:cNvSpPr txBox="1"/>
          <p:nvPr/>
        </p:nvSpPr>
        <p:spPr>
          <a:xfrm>
            <a:off x="10197225" y="5529525"/>
            <a:ext cx="1597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8350" lIns="78350" spcFirstLastPara="1" rIns="78350" wrap="square" tIns="783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JAX supports</a:t>
            </a:r>
            <a:endParaRPr b="1" sz="2057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1" name="Google Shape;321;g3884c34ed13_0_0"/>
          <p:cNvSpPr txBox="1"/>
          <p:nvPr/>
        </p:nvSpPr>
        <p:spPr>
          <a:xfrm>
            <a:off x="10226775" y="5847775"/>
            <a:ext cx="1538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8350" lIns="78350" spcFirstLastPara="1" rIns="78350" wrap="square" tIns="783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7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Whisper JAX</a:t>
            </a:r>
            <a:endParaRPr b="1" sz="2057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를 내가 써야 하나? - RL 이 아니면 : 하면 좋다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8" name="Google Shape;328;p19"/>
          <p:cNvSpPr txBox="1"/>
          <p:nvPr/>
        </p:nvSpPr>
        <p:spPr>
          <a:xfrm>
            <a:off x="589502" y="4755850"/>
            <a:ext cx="11013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그냥 지도학습이나 비지도 학습을 하는거라면 ‘엄청나게’ 큰 매리트 까지는 없음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PyTorch 는 많은 자료와 추가적인 최적화 라이브러리(Flash Transformer 등등…)도 많으며, 학습 파이프라인이 이미 많이 최적화 되어있음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그럼에도 불구하고, JAX 의 기본적인 속도 향상은 상당히 매력적이고 강력함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descr="logo" id="329" name="Google Shape;3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7103" y="2303726"/>
            <a:ext cx="2472423" cy="143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502" y="2303727"/>
            <a:ext cx="5809099" cy="143400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9"/>
          <p:cNvSpPr txBox="1"/>
          <p:nvPr/>
        </p:nvSpPr>
        <p:spPr>
          <a:xfrm>
            <a:off x="6986747" y="2891775"/>
            <a:ext cx="1006016" cy="589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7655" lvl="0" marL="28765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Do Hyeon"/>
              <a:buNone/>
            </a:pPr>
            <a:r>
              <a:rPr b="1" lang="ko-KR" sz="4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VS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를 내가 써야 하나? - RL 이라면 : 무조건 좋다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descr="logo" id="338" name="Google Shape;3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7103" y="2303726"/>
            <a:ext cx="2472423" cy="143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502" y="2303727"/>
            <a:ext cx="5809099" cy="143400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0"/>
          <p:cNvSpPr txBox="1"/>
          <p:nvPr/>
        </p:nvSpPr>
        <p:spPr>
          <a:xfrm>
            <a:off x="6986747" y="2891775"/>
            <a:ext cx="1006016" cy="589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7655" lvl="0" marL="28765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Do Hyeon"/>
              <a:buNone/>
            </a:pPr>
            <a:r>
              <a:rPr b="1" lang="ko-KR" sz="44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VS</a:t>
            </a:r>
            <a:endParaRPr/>
          </a:p>
        </p:txBody>
      </p:sp>
      <p:sp>
        <p:nvSpPr>
          <p:cNvPr id="341" name="Google Shape;341;p20"/>
          <p:cNvSpPr txBox="1"/>
          <p:nvPr/>
        </p:nvSpPr>
        <p:spPr>
          <a:xfrm>
            <a:off x="589502" y="4864926"/>
            <a:ext cx="11013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하지만 RL 은 주로 구성되는 연산들의 특수성으로 인해 JAX 는 RL 을 매우 강력하게 최적화 할 수 있음!!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현재 딥마인드에서 발표되는 대부분의 RL 논문은 JAX 를 사용하고 있으며, 그 외의 RL 연구 커뮤니티에서도 많이 이용되고 있는 추세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에서 JAX 가 더욱 강한 이유: RL 의 특수성?</a:t>
            </a:r>
            <a:endParaRPr/>
          </a:p>
        </p:txBody>
      </p:sp>
      <p:sp>
        <p:nvSpPr>
          <p:cNvPr id="348" name="Google Shape;348;p21"/>
          <p:cNvSpPr txBox="1"/>
          <p:nvPr/>
        </p:nvSpPr>
        <p:spPr>
          <a:xfrm>
            <a:off x="589502" y="3563543"/>
            <a:ext cx="11013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AutoNum type="arabicPeriod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복잡한 학습 파이프라인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AutoNum type="arabicPeriod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 탐색 루프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AutoNum type="arabicPeriod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병렬화에 따른 이득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AutoNum type="arabicPeriod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인퍼런스의 복잡성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49" name="Google Shape;3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01" y="919993"/>
            <a:ext cx="11791864" cy="212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복잡한 파이프라인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6" name="Google Shape;356;p22"/>
          <p:cNvSpPr txBox="1"/>
          <p:nvPr/>
        </p:nvSpPr>
        <p:spPr>
          <a:xfrm>
            <a:off x="589502" y="3891826"/>
            <a:ext cx="110130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RL 의 ‘학습’ 에서 가장 중요하고, 오래 걸리는 연산은 사실 grad 를 계산하고 optimize 하는 것이 아님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근사함수인 Model 을 인퍼런스 하고, 데이터를 다시 재가공해서 모델이 예측해야 할 값을 재생산 하는 연산이 가장 오래 걸리고 중요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이러한 복잡한 파이프라인을 최적화 하는것이 RL 의 ‘알고리즘’ 성능 최적화 에서 가장 핵심적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7" name="Google Shape;3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872" y="839309"/>
            <a:ext cx="3542373" cy="258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9770" y="426055"/>
            <a:ext cx="5588000" cy="300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22"/>
          <p:cNvCxnSpPr>
            <a:stCxn id="357" idx="3"/>
          </p:cNvCxnSpPr>
          <p:nvPr/>
        </p:nvCxnSpPr>
        <p:spPr>
          <a:xfrm>
            <a:off x="4302245" y="2134154"/>
            <a:ext cx="1447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복잡한 파이프라인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589502" y="4360777"/>
            <a:ext cx="1101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물론 Pytorch 에서 저 연산들을 CPU 에서 수행하는 것은 아니지만, 저렇게 많은 파이프라인의 중간중간 연결을 CPU 에서 관리하고 연결하고 실행시키면서 많은 GPU 사용률이 낭비됨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매우 무거운 모델을 실행하는 것뿐만 아닌 간단하게 곱하고, 더하고, 나누는 과정이 전부 python 으로 된 CPU 코드에서 관리 되는것.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67" name="Google Shape;3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5891" y="182477"/>
            <a:ext cx="5930900" cy="41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"/>
          <p:cNvSpPr txBox="1"/>
          <p:nvPr/>
        </p:nvSpPr>
        <p:spPr>
          <a:xfrm>
            <a:off x="589502" y="4114199"/>
            <a:ext cx="1101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하지만 JAX 의 JIT(Just In Time) </a:t>
            </a:r>
            <a:r>
              <a:rPr i="0"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compilation 을 사용하면</a:t>
            </a: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위와 같이 하나의 GPU code 로 변환이 가능하며, 중간 중간 CPU로 관리해가며 생기던 속도 저하를 거의 완전히 배제할 수 있음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모델을 실행하고, 라벨과 그래디언트에 따라 최적화만 하면 되는 지도학습이나 비지도학습은 이렇게 최적화 되는 단계가 적지만, RL 은 이러한 중간 과정이 매우 많기때문에, 같은 환경에서 DQN의 torch 구현과 jax 구현의 동작 속도는 매우 큰 차이가 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74" name="Google Shape;3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709" y="503620"/>
            <a:ext cx="10928582" cy="353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4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복잡한 파이프라인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/>
          <p:nvPr/>
        </p:nvSpPr>
        <p:spPr>
          <a:xfrm>
            <a:off x="391886" y="6080237"/>
            <a:ext cx="110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개인적인 구현에서는 같은 CPU 환경을 해결하는 DQN 에서 2 ~ 3 배의 프레임을 달성하였음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2" name="Google Shape;382;p25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복잡한 파이프라인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83" name="Google Shape;3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556" y="774325"/>
            <a:ext cx="7772400" cy="196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886" y="3345897"/>
            <a:ext cx="7772400" cy="263065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5"/>
          <p:cNvSpPr txBox="1"/>
          <p:nvPr/>
        </p:nvSpPr>
        <p:spPr>
          <a:xfrm>
            <a:off x="391886" y="2661890"/>
            <a:ext cx="110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Stable Baselines Jax 에서는 SB3(pytorch) 와 비교하여, 최대 20배의 학습 속도가 나온다고 ‘주장’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환경 탐색 루프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589502" y="3435963"/>
            <a:ext cx="11013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RL 은 모델을 학습 하는것 뿐만 아닌 ‘환경’ 과 계속해서 상호작용 하며, 변화된 정책에 따른 결과를 수집해 가며 학습이 필요함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하지만. Env 는 CPU 에서 작성되었고, 결정을 내리는 Model 은 GPU 에 존재하므로 필연적으로 계속해서 CPU와 GPU 메모리간 통신이 이루어져야 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하지만 state 하나를 model 이 평가하는 데에는 오래 걸리지 않고, 환경이 행동 하나를 진행하는데에도 오래 걸리지 않는다면… 학습 과정중 대부분을 차지 하는건 통신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93" name="Google Shape;3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872" y="803656"/>
            <a:ext cx="3555791" cy="258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0825" y="283952"/>
            <a:ext cx="589280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84e087729_0_9"/>
          <p:cNvSpPr txBox="1"/>
          <p:nvPr>
            <p:ph type="title"/>
          </p:nvPr>
        </p:nvSpPr>
        <p:spPr>
          <a:xfrm>
            <a:off x="956250" y="1803950"/>
            <a:ext cx="10404000" cy="4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이 PPT</a:t>
            </a: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 의 필자는 JAX로 4년 넘게 개인프로젝트를 해왔으며, 석사 졸업논문을 JAX로 완료하였고, 어떠한 공동작업이나 논문의 공식구현, LLM 붐에 탑승하지 않고 </a:t>
            </a:r>
            <a:r>
              <a:rPr lang="ko-KR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순수 JAX 구현</a:t>
            </a: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 이라는 </a:t>
            </a:r>
            <a:r>
              <a:rPr lang="ko-KR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폐관수련에 가까운 레포들으로 총합 116 스타</a:t>
            </a: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를 수집했습니다. </a:t>
            </a:r>
            <a:endParaRPr>
              <a:solidFill>
                <a:srgbClr val="6A77D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t/>
            </a:r>
            <a:endParaRPr>
              <a:solidFill>
                <a:srgbClr val="6A77D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동일하게 RL을 ‘공부’ 한지 7년 넘게 일편단심 이었으며, 교수님과 싸우고 1학기 휴학 하면서도 석사 졸업논문을 RL으로 하였고, 어떠한 공동작업이나 논문의 공식구현, LLM 붐에 탑승하지 않고 </a:t>
            </a:r>
            <a:r>
              <a:rPr lang="ko-KR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순수 RL 구현</a:t>
            </a: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 이라는 </a:t>
            </a:r>
            <a:r>
              <a:rPr lang="ko-KR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폐관수련에 가까운 레포들으로 총합 116 스타</a:t>
            </a: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를 수집했습니다.</a:t>
            </a:r>
            <a:endParaRPr>
              <a:solidFill>
                <a:srgbClr val="6A77D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t/>
            </a:r>
            <a:endParaRPr>
              <a:solidFill>
                <a:srgbClr val="6A77D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소위 말하는 스타 개발자나 연구자도 아닌데 JAX + RL 이라는 주제로 개인 레포에서 스타를 이만큼 모은거면 인정해 줘야 한다고 생각합니다.</a:t>
            </a:r>
            <a:endParaRPr>
              <a:solidFill>
                <a:srgbClr val="6A77D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2" name="Google Shape;112;g3884e087729_0_9"/>
          <p:cNvSpPr txBox="1"/>
          <p:nvPr/>
        </p:nvSpPr>
        <p:spPr>
          <a:xfrm>
            <a:off x="4043998" y="338925"/>
            <a:ext cx="4104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o Hyeon"/>
              <a:buNone/>
            </a:pPr>
            <a:r>
              <a:rPr b="1" lang="ko-KR" sz="9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변명</a:t>
            </a:r>
            <a:r>
              <a:rPr b="1" lang="ko-KR" sz="9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조항</a:t>
            </a:r>
            <a:endParaRPr/>
          </a:p>
        </p:txBody>
      </p:sp>
      <p:sp>
        <p:nvSpPr>
          <p:cNvPr id="113" name="Google Shape;113;g3884e087729_0_9"/>
          <p:cNvSpPr txBox="1"/>
          <p:nvPr/>
        </p:nvSpPr>
        <p:spPr>
          <a:xfrm>
            <a:off x="1215998" y="338925"/>
            <a:ext cx="41040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o Hyeon"/>
              <a:buNone/>
            </a:pPr>
            <a:r>
              <a:rPr b="1" lang="ko-KR" sz="9600">
                <a:solidFill>
                  <a:srgbClr val="EFEFEF"/>
                </a:solidFill>
                <a:latin typeface="Do Hyeon"/>
                <a:ea typeface="Do Hyeon"/>
                <a:cs typeface="Do Hyeon"/>
                <a:sym typeface="Do Hyeon"/>
              </a:rPr>
              <a:t>그나마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환경 탐색 루프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589502" y="5752548"/>
            <a:ext cx="1101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GPU 에서 데이터를 처리하는것은 CPU보다 훨씬 빠를테지만, 처리 시간의 감소는 완전히 정비례하지 않음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위 그림처럼, 데이터를 전송하는데 걸리는 시간이 명백히 존재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02" name="Google Shape;4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6552" y="761038"/>
            <a:ext cx="8478895" cy="490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환경 탐색 루프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589502" y="3306131"/>
            <a:ext cx="11013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그렇다면 환경을 GPU 에서 실행한다면?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GPU 와 CPU 사이에서 발생하는 통신이 필요 없어 매우 높은 GPU 사용률을 달성 가능함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또한, 이 환경과의 ’통신’ 과 환경의 동작도 ‘파이프라인’이므로… jax.jit 으로 모든 학습 루프를 하나의 GPU 코드로써 실행 가능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이로서 이전보다 매우 잘 최적화된 학습 루프를 구성할 수 있음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10" name="Google Shape;4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454" y="688976"/>
            <a:ext cx="3555791" cy="258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143" y="321208"/>
            <a:ext cx="5880100" cy="28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환경 탐색 루프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8" name="Google Shape;418;p29"/>
          <p:cNvSpPr txBox="1"/>
          <p:nvPr/>
        </p:nvSpPr>
        <p:spPr>
          <a:xfrm>
            <a:off x="589502" y="3713323"/>
            <a:ext cx="110130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하지만 매우 치명적인 문제가 존재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기존의 Python 이나 그 외,  CPU 에서 동작하는 환경을 GPU 에 들어가도록 만들 수는 없음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Jax 로 순수하게 작성된 환경 코드가 필요하며, JAX의 특수한 문법을 완벽히 맞추면서 매우 복잡한 환경을 작성하는 것은 거의 </a:t>
            </a:r>
            <a:r>
              <a:rPr lang="ko-KR" sz="18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고문</a:t>
            </a: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에 가까움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19" name="Google Shape;4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2131" y="1199043"/>
            <a:ext cx="3429000" cy="2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902" y="1262543"/>
            <a:ext cx="29591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환경 탐색 루프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7" name="Google Shape;427;p30"/>
          <p:cNvSpPr txBox="1"/>
          <p:nvPr/>
        </p:nvSpPr>
        <p:spPr>
          <a:xfrm>
            <a:off x="589502" y="4813651"/>
            <a:ext cx="11013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그럼에도 불구하고, 인내의 과실은 달다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GPU 에서 모든 환경 탐색 과정을 포함한 학습 루프를 JIT 해 동작시키는 End-to-End RL Training 은 Pytorch 로 작성된 Clean RL 과 비교하여 10배 이상의 속도를 보장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28" name="Google Shape;4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2903" y="1417475"/>
            <a:ext cx="7772400" cy="3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2903" y="890014"/>
            <a:ext cx="7772400" cy="60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환경 탐색 루프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>
            <a:off x="589502" y="6342734"/>
            <a:ext cx="110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이러한 명확한 이점에 힘입어, 많은 환경들이 새롭게 JAX 네이티브로 작성되고 있음.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37" name="Google Shape;4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556" y="885830"/>
            <a:ext cx="6656011" cy="266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925" y="27059"/>
            <a:ext cx="4160240" cy="29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0872" y="3201416"/>
            <a:ext cx="3328345" cy="314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556" y="3704205"/>
            <a:ext cx="4744673" cy="263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9229" y="3704204"/>
            <a:ext cx="2232602" cy="2638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병렬화에 대한 이득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8" name="Google Shape;448;p32"/>
          <p:cNvSpPr txBox="1"/>
          <p:nvPr/>
        </p:nvSpPr>
        <p:spPr>
          <a:xfrm>
            <a:off x="540977" y="3585152"/>
            <a:ext cx="11013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RL 의 알고리즘에 따라 다르지만, 대부분 한 epoch 동안 수집되는 데이터의 수가 많으면 많을수록 성능과 학습 시간에서 매우 큰 이득이 있음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 때문에 Offpolicy 에서는 Ape-X 라는 방법론, Policy Optimize 에서는 기본적으로 대부분 병렬 환경을 사용하며. 이어서는 싱글 프로세스에서는 부족한 규모의 병렬화를 위해 Impala, DDPPO 같은 방법론들까지 등장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하지만, CPU에서의 빠른 병렬화된 환경을 위해서는 프로세스들의 분리가 필요하지만… GPU 는?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49" name="Google Shape;4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502" y="761038"/>
            <a:ext cx="33528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3337" y="674412"/>
            <a:ext cx="6220510" cy="2782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/>
        </p:nvSpPr>
        <p:spPr>
          <a:xfrm>
            <a:off x="547902" y="4763074"/>
            <a:ext cx="11013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JAX 로 잘 작성되고, 조건을 만족하는 함수는 jax.vmap 을 사용하여, 해당 동작을 병렬적으로 동작하는 함수로 바로 변환 가능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이를 통해 CPU 환경들을 사용해야하는 알고리즘들과 달리 학습 구조가 복잡해질 필요가 없고 선형적인 샘플 수집, 성능 향상 가능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57" name="Google Shape;4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8457" y="689249"/>
            <a:ext cx="7034867" cy="38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3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병렬화에 대한 이득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 txBox="1"/>
          <p:nvPr/>
        </p:nvSpPr>
        <p:spPr>
          <a:xfrm>
            <a:off x="589502" y="5074792"/>
            <a:ext cx="11013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이러한 특성으로 인해, JAX로 작성된 환경은 거의 선형적으로 샘플 수집 속도를 늘릴 수 있고 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JAX 로 End to End 로 작성된 알고리즘은 거의 선형적으로 학습 규모를 늘릴 수 있음.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5" name="Google Shape;465;p34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병렬화에 대한 이득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66" name="Google Shape;4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82" y="1012547"/>
            <a:ext cx="6682593" cy="282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2376" y="178255"/>
            <a:ext cx="4477599" cy="4322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8869153041_0_97"/>
          <p:cNvSpPr txBox="1"/>
          <p:nvPr/>
        </p:nvSpPr>
        <p:spPr>
          <a:xfrm>
            <a:off x="589502" y="4397629"/>
            <a:ext cx="1101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모든 강화학습이 그런 건 아니지만, 일부 매우 복잡한 문제를 풀어야 하는 경우 액션을 도출하는 인퍼런스 자체가 매우 복잡한 경우들이 있음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 경우 복잡한 로직에 따라 모델의 계산을 여러번 거치는 파이프라인이 필요하며, 이런 로직은 단순 코드 최적화 뿐만 아니라, 하드웨어간 데이터 전송이 빈번 하기 때문에 연산 가속이 어려움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가장 대표적인 경우가 MCTS 를 사용하는  AlphaZero, MuZero 류의 알고리즘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74" name="Google Shape;474;g38869153041_0_97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인퍼런스의 복잡성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75" name="Google Shape;475;g38869153041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502" y="975659"/>
            <a:ext cx="3911600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he Artificial Intelligence Program AlphaZero Mastered Its Games | The  New Yorker" id="476" name="Google Shape;476;g38869153041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858" y="139722"/>
            <a:ext cx="4119284" cy="4119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인퍼런스의 복잡성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83" name="Google Shape;4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3851" y="962843"/>
            <a:ext cx="6997643" cy="16514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L | Monte Carlo Tree Search (MCTS) - GeeksforGeeks" id="484" name="Google Shape;484;p36"/>
          <p:cNvPicPr preferRelativeResize="0"/>
          <p:nvPr/>
        </p:nvPicPr>
        <p:blipFill rotWithShape="1">
          <a:blip r:embed="rId4">
            <a:alphaModFix/>
          </a:blip>
          <a:srcRect b="3236" l="0" r="0" t="14530"/>
          <a:stretch/>
        </p:blipFill>
        <p:spPr>
          <a:xfrm>
            <a:off x="4993851" y="2681681"/>
            <a:ext cx="6996418" cy="323625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6"/>
          <p:cNvSpPr txBox="1"/>
          <p:nvPr/>
        </p:nvSpPr>
        <p:spPr>
          <a:xfrm>
            <a:off x="286901" y="1657591"/>
            <a:ext cx="46092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Deepmind 가 작성한 MCTS 의 JAX 구현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서치 루프 전체를 JAX 로 구현하여 C++ 구현과 비교해도 경쟁력이 있다고 주장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AlphaZero 의 경우 환경이 JAX 로 작성되어야 하고, Muzero 는 환경이 월드 모델이므로 기본적으로 JAX 로 구현됨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589502" y="4447184"/>
            <a:ext cx="1101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JAX = Numpy + AutoGrad + XLA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Numpy : 수치계산 라이브러리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AutoGrad : 모든 함수에 대한 자동 도함수 변환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XLA : 가속화된 대수계산 컴파일러(CPU/GPU/TPU)</a:t>
            </a:r>
            <a:b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descr="logo" id="121" name="Google Shape;1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00" y="1587500"/>
            <a:ext cx="3175000" cy="1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인퍼런스의 복잡성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92" name="Google Shape;492;p37"/>
          <p:cNvPicPr preferRelativeResize="0"/>
          <p:nvPr/>
        </p:nvPicPr>
        <p:blipFill rotWithShape="1">
          <a:blip r:embed="rId3">
            <a:alphaModFix/>
          </a:blip>
          <a:srcRect b="4101" l="0" r="0" t="8286"/>
          <a:stretch/>
        </p:blipFill>
        <p:spPr>
          <a:xfrm>
            <a:off x="4880142" y="84739"/>
            <a:ext cx="6703880" cy="334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7"/>
          <p:cNvPicPr preferRelativeResize="0"/>
          <p:nvPr/>
        </p:nvPicPr>
        <p:blipFill rotWithShape="1">
          <a:blip r:embed="rId4">
            <a:alphaModFix/>
          </a:blip>
          <a:srcRect b="3970" l="0" r="0" t="9338"/>
          <a:stretch/>
        </p:blipFill>
        <p:spPr>
          <a:xfrm>
            <a:off x="4880142" y="3429000"/>
            <a:ext cx="6703880" cy="330913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7"/>
          <p:cNvSpPr txBox="1"/>
          <p:nvPr/>
        </p:nvSpPr>
        <p:spPr>
          <a:xfrm>
            <a:off x="339393" y="2071901"/>
            <a:ext cx="4609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기존의 CPU 와 GPU 로 함께 작성될 경우 AlphaZero 와 Muzero 또한 이전에 설명한 데이터 전송 문제와 직면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CPU 에서 작성된 코드가 C++ 로 잘 최적화 되어있어도, 이런 문제로 GPU 의 실제 사용량이 크게 낮을 수 있음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인퍼런스의 복잡성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01" name="Google Shape;501;p38"/>
          <p:cNvPicPr preferRelativeResize="0"/>
          <p:nvPr/>
        </p:nvPicPr>
        <p:blipFill rotWithShape="1">
          <a:blip r:embed="rId3">
            <a:alphaModFix/>
          </a:blip>
          <a:srcRect b="4186" l="0" r="0" t="8630"/>
          <a:stretch/>
        </p:blipFill>
        <p:spPr>
          <a:xfrm>
            <a:off x="4880142" y="119863"/>
            <a:ext cx="6686865" cy="330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8"/>
          <p:cNvPicPr preferRelativeResize="0"/>
          <p:nvPr/>
        </p:nvPicPr>
        <p:blipFill rotWithShape="1">
          <a:blip r:embed="rId4">
            <a:alphaModFix/>
          </a:blip>
          <a:srcRect b="4411" l="0" r="0" t="8676"/>
          <a:stretch/>
        </p:blipFill>
        <p:spPr>
          <a:xfrm>
            <a:off x="4880142" y="3429000"/>
            <a:ext cx="6686865" cy="331503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8"/>
          <p:cNvSpPr txBox="1"/>
          <p:nvPr/>
        </p:nvSpPr>
        <p:spPr>
          <a:xfrm>
            <a:off x="286901" y="1883642"/>
            <a:ext cx="4609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GPU 에서 전체 루프가 동작할 경우 이런 문제가 배제됨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하지만 GPU의 싱글코어 속도는 CPU 에 비하여 매우 느리므로, 아직까지는 압도적인 성능차이를 얻을 수는 없음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이를 위해선, MCTS 의 구현이 배치 단위로 재구성이 이루어져야 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9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인퍼런스의 복잡성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286901" y="803671"/>
            <a:ext cx="4609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개인 프로젝트로 진행한 A* 의 JAX 구현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서치 루프 전체를 JAX 로 구현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이전 구현(Python &amp; JAX) 대비 1500 배</a:t>
            </a:r>
            <a:b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C++ 구현(C++ &amp; torch(batch)) 대비 30 배</a:t>
            </a:r>
            <a:b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속도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11" name="Google Shape;5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8858" y="371276"/>
            <a:ext cx="6824870" cy="29904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ing A-Star algorithm on graph | Download Scientific Diagram" id="512" name="Google Shape;51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447" y="3496236"/>
            <a:ext cx="4939553" cy="328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3576300"/>
            <a:ext cx="3128161" cy="312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4161" y="3576300"/>
            <a:ext cx="2980655" cy="298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인퍼런스의 복잡성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286901" y="2018427"/>
            <a:ext cx="6105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여기서 또한 데이터 전송 문제가 발생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뉴럴넷으로 동작하는 월드 모델을 사용할 경우 거의 모든 작업에 데이터 전송이 필요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22" name="Google Shape;5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215" y="-1122"/>
            <a:ext cx="3438338" cy="332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215" y="3327063"/>
            <a:ext cx="3438338" cy="335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215" y="0"/>
            <a:ext cx="3438338" cy="334392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1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RL 의 특수성: 인퍼런스의 복잡성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286901" y="2018427"/>
            <a:ext cx="5417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여기서도 GPU 에서 전체 루프가 동작할 경우 이런 문제가 배제됨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이를 통해 상당한 성능적 이득을 낼수 있음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월드 모델을 사용하는 A* 의 경우 기존 논문의 결과(C++ &amp; Pytorch) 와 비교하여 300 배 이상의 성능 차이를 보임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32" name="Google Shape;53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215" y="3343921"/>
            <a:ext cx="3438338" cy="335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8869153041_0_3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저희 속도 말고 다른 생각을 해봅시다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39" name="Google Shape;539;g38869153041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975" y="850977"/>
            <a:ext cx="6761408" cy="579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38869153041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0000">
            <a:off x="7157700" y="2660649"/>
            <a:ext cx="2227151" cy="10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38869153041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4006" y="1474096"/>
            <a:ext cx="4046874" cy="130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542" name="Google Shape;542;g38869153041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9976" y="2999227"/>
            <a:ext cx="581650" cy="3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8869153041_0_139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저희 속도 말고 다른 생각을 해봅시다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49" name="Google Shape;549;g38869153041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188" y="760950"/>
            <a:ext cx="7263417" cy="612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38869153041_0_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5950" y="1517949"/>
            <a:ext cx="3998275" cy="219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38869153041_0_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5473" y="1199099"/>
            <a:ext cx="2675750" cy="26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8869153041_0_156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저희 속도 말고 다른 생각을 해봅시다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58" name="Google Shape;558;g38869153041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701" y="850975"/>
            <a:ext cx="7848200" cy="5581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559" name="Google Shape;559;g38869153041_0_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2728" y="347076"/>
            <a:ext cx="2472423" cy="143400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38869153041_0_156"/>
          <p:cNvSpPr txBox="1"/>
          <p:nvPr>
            <p:ph type="title"/>
          </p:nvPr>
        </p:nvSpPr>
        <p:spPr>
          <a:xfrm>
            <a:off x="4310750" y="1268375"/>
            <a:ext cx="1747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7"/>
              </a:buClr>
              <a:buSzPts val="4400"/>
              <a:buFont typeface="Do Hyeon"/>
              <a:buNone/>
            </a:pPr>
            <a:r>
              <a:rPr lang="ko-KR" sz="1300">
                <a:solidFill>
                  <a:srgbClr val="6A77D7"/>
                </a:solidFill>
                <a:latin typeface="Do Hyeon"/>
                <a:ea typeface="Do Hyeon"/>
                <a:cs typeface="Do Hyeon"/>
                <a:sym typeface="Do Hyeon"/>
              </a:rPr>
              <a:t>제발 RL하면 JAX 합시다</a:t>
            </a:r>
            <a:endParaRPr sz="1300">
              <a:solidFill>
                <a:srgbClr val="6A77D7"/>
              </a:solidFill>
            </a:endParaRPr>
          </a:p>
        </p:txBody>
      </p:sp>
      <p:pic>
        <p:nvPicPr>
          <p:cNvPr id="561" name="Google Shape;561;g38869153041_0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7725" y="1781075"/>
            <a:ext cx="691050" cy="6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38869153041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2224950"/>
            <a:ext cx="11547674" cy="45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38869153041_0_62"/>
          <p:cNvPicPr preferRelativeResize="0"/>
          <p:nvPr/>
        </p:nvPicPr>
        <p:blipFill rotWithShape="1">
          <a:blip r:embed="rId4">
            <a:alphaModFix/>
          </a:blip>
          <a:srcRect b="7845" l="4689" r="10355" t="14478"/>
          <a:stretch/>
        </p:blipFill>
        <p:spPr>
          <a:xfrm>
            <a:off x="3832950" y="795300"/>
            <a:ext cx="3784451" cy="226472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38869153041_0_62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저희 속도 말고 다른 생각을 해봅시다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8869153041_0_16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저희 속도 말고 다른 생각을 해봅시다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76" name="Google Shape;576;g3886915304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50" y="1538290"/>
            <a:ext cx="6019800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38869153041_0_16"/>
          <p:cNvSpPr txBox="1"/>
          <p:nvPr/>
        </p:nvSpPr>
        <p:spPr>
          <a:xfrm>
            <a:off x="6695550" y="1332125"/>
            <a:ext cx="53367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환경을 빠르게 만들어서 해결하려고 하면 진짜 끝이 없다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왜? 차라리 모든 </a:t>
            </a: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트라젝토리</a:t>
            </a: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다 모아서 DNN 없는 Q러닝으로 풀자고 하지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시뮬레이터의 원본 코드가 있어도 어려운 환경의 JAX 화 작업을 시뮬레이터를 어떻게 만들어야 하는지 막막한 실제 문제에 어떻게 적용할건가?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남은 평생을 새 도메인에 맞춘 시뮬레이션을 만들고 최적화 하는 데에 보낼 건가?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 : Numpy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631102" y="4741310"/>
            <a:ext cx="11013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Numpy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원래의 대부분 numpy 함수들이 그대로 이식되어 있으며, 이를 통해 대부분의 연산을 해 낼수 있고 gpu 같은 하드웨어 가속이 자연스럽게 적용되므로. 강력한 성능을 쉽게 사용할 수 있음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JAX 자체에서는 대부분 numpy 연산만이 구현되어 있으며, 뉴럴 네트워크의 구현은 numpy 연산으로 우회적으로 구현 가능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descr="logo" id="129" name="Google Shape;1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502" y="1587500"/>
            <a:ext cx="31750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0968" y="123332"/>
            <a:ext cx="3788966" cy="447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4900" y="2256640"/>
            <a:ext cx="3416300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8869153041_0_25"/>
          <p:cNvSpPr txBox="1"/>
          <p:nvPr>
            <p:ph type="title"/>
          </p:nvPr>
        </p:nvSpPr>
        <p:spPr>
          <a:xfrm>
            <a:off x="286900" y="283950"/>
            <a:ext cx="1164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저희 속도 말고 다른 생각을 해봅시다</a:t>
            </a:r>
            <a:r>
              <a:rPr lang="ko-KR">
                <a:latin typeface="Do Hyeon"/>
                <a:ea typeface="Do Hyeon"/>
                <a:cs typeface="Do Hyeon"/>
                <a:sym typeface="Do Hyeon"/>
              </a:rPr>
              <a:t> - </a:t>
            </a:r>
            <a:r>
              <a:rPr lang="ko-KR">
                <a:latin typeface="Do Hyeon"/>
                <a:ea typeface="Do Hyeon"/>
                <a:cs typeface="Do Hyeon"/>
                <a:sym typeface="Do Hyeon"/>
              </a:rPr>
              <a:t>갈!!!!!!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4" name="Google Shape;584;g38869153041_0_25"/>
          <p:cNvSpPr txBox="1"/>
          <p:nvPr/>
        </p:nvSpPr>
        <p:spPr>
          <a:xfrm>
            <a:off x="5600450" y="1560850"/>
            <a:ext cx="58638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정말 ‘중요한’ 문제는 시뮬레이터를 만들 가치가 있다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Ex) 분자 예측 시뮬레이션, 등등…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시뮬레이터를 만드는건 쉬운데, 푸는건 어려운 문제들도 많이 있다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Ex) 바둑, 조합최적화, 등등…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Mujoco JAX, Nvidia Isaac sim, Genesis 등 어려운 3D 와 그런 시뮬레이션을 위한 GPU 시뮬레이터 들 잔뜩 나오는데 뭐가 문제야!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빠를수록 좋은건 당연한건데 왜 트집임? 설마 점마 </a:t>
            </a:r>
            <a:r>
              <a:rPr lang="ko-KR" sz="18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‘분탕’</a:t>
            </a: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아님?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85" name="Google Shape;585;g38869153041_0_25"/>
          <p:cNvPicPr preferRelativeResize="0"/>
          <p:nvPr/>
        </p:nvPicPr>
        <p:blipFill rotWithShape="1">
          <a:blip r:embed="rId3">
            <a:alphaModFix/>
          </a:blip>
          <a:srcRect b="0" l="0" r="0" t="9313"/>
          <a:stretch/>
        </p:blipFill>
        <p:spPr>
          <a:xfrm>
            <a:off x="1740225" y="700050"/>
            <a:ext cx="3139326" cy="33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38869153041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288" y="4033950"/>
            <a:ext cx="2241200" cy="26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8869153041_0_37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저희 속도 말고 다른 생각을 해봅시다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93" name="Google Shape;593;g38869153041_0_37"/>
          <p:cNvGrpSpPr/>
          <p:nvPr/>
        </p:nvGrpSpPr>
        <p:grpSpPr>
          <a:xfrm>
            <a:off x="3079961" y="1622938"/>
            <a:ext cx="6558852" cy="4940938"/>
            <a:chOff x="3079961" y="1622938"/>
            <a:chExt cx="6558852" cy="4940938"/>
          </a:xfrm>
        </p:grpSpPr>
        <p:pic>
          <p:nvPicPr>
            <p:cNvPr id="594" name="Google Shape;594;g38869153041_0_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90838" y="2452125"/>
              <a:ext cx="6447976" cy="411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g38869153041_0_37"/>
            <p:cNvSpPr txBox="1"/>
            <p:nvPr/>
          </p:nvSpPr>
          <p:spPr>
            <a:xfrm>
              <a:off x="3746475" y="1622938"/>
              <a:ext cx="53367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아니 그… 빠른게 좋긴 한데… 근본적인 해결책은 아니라는거죠…</a:t>
              </a:r>
              <a:endParaRPr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96" name="Google Shape;596;g38869153041_0_37"/>
            <p:cNvSpPr txBox="1"/>
            <p:nvPr/>
          </p:nvSpPr>
          <p:spPr>
            <a:xfrm>
              <a:off x="3079961" y="2380325"/>
              <a:ext cx="47439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샘플 많이 쓸 생각 하기 전에 샘플을 최대한 적게 쓰고 잘푸는법을 고민해야 하는거 아님?</a:t>
              </a:r>
              <a:endParaRPr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8869153041_0_79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저희 속도 말고 다른 생각을 해봅시다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03" name="Google Shape;603;g38869153041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976" y="733200"/>
            <a:ext cx="5791848" cy="297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38869153041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050" y="3706555"/>
            <a:ext cx="4961708" cy="284664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38869153041_0_79"/>
          <p:cNvSpPr txBox="1"/>
          <p:nvPr/>
        </p:nvSpPr>
        <p:spPr>
          <a:xfrm>
            <a:off x="5318224" y="3944150"/>
            <a:ext cx="21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그럼 이대로만 갑시다!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6" name="Google Shape;606;g38869153041_0_79"/>
          <p:cNvSpPr txBox="1"/>
          <p:nvPr/>
        </p:nvSpPr>
        <p:spPr>
          <a:xfrm>
            <a:off x="2238775" y="3616425"/>
            <a:ext cx="207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그래서 이렇게 하자고?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8869153041_0_114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저희 속도 말고 다른 생각을 해봅시다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13" name="Google Shape;613;g38869153041_0_114"/>
          <p:cNvPicPr preferRelativeResize="0"/>
          <p:nvPr/>
        </p:nvPicPr>
        <p:blipFill rotWithShape="1">
          <a:blip r:embed="rId3">
            <a:alphaModFix/>
          </a:blip>
          <a:srcRect b="7845" l="4689" r="10355" t="14478"/>
          <a:stretch/>
        </p:blipFill>
        <p:spPr>
          <a:xfrm>
            <a:off x="346575" y="2825980"/>
            <a:ext cx="4392998" cy="262889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38869153041_0_114"/>
          <p:cNvSpPr txBox="1"/>
          <p:nvPr/>
        </p:nvSpPr>
        <p:spPr>
          <a:xfrm>
            <a:off x="2663710" y="2276950"/>
            <a:ext cx="29046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3050" lIns="106125" spcFirstLastPara="1" rIns="106125" wrap="square" tIns="530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89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근데 JAX 랑 RL 발표인데</a:t>
            </a:r>
            <a:br>
              <a:rPr lang="ko-KR" sz="2089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</a:br>
            <a:r>
              <a:rPr lang="ko-KR" sz="2089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이런 내용 들어가는게 맞음?</a:t>
            </a:r>
            <a:endParaRPr sz="2089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5" name="Google Shape;615;g38869153041_0_114"/>
          <p:cNvSpPr txBox="1"/>
          <p:nvPr/>
        </p:nvSpPr>
        <p:spPr>
          <a:xfrm>
            <a:off x="4538289" y="3188295"/>
            <a:ext cx="22047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3050" lIns="106125" spcFirstLastPara="1" rIns="106125" wrap="square" tIns="530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89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샘플 효율적 이면 다 된다는 이야기 잖아?</a:t>
            </a:r>
            <a:endParaRPr sz="2089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16" name="Google Shape;616;g38869153041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422" y="3676550"/>
            <a:ext cx="4989074" cy="31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38869153041_0_114"/>
          <p:cNvSpPr txBox="1"/>
          <p:nvPr/>
        </p:nvSpPr>
        <p:spPr>
          <a:xfrm>
            <a:off x="7549311" y="187625"/>
            <a:ext cx="4342200" cy="3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3050" lIns="106125" spcFirstLastPara="1" rIns="106125" wrap="square" tIns="530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89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그 샘플 효율적인 알고리즘의 복잡한 연산 최적화는 조상님이 해주시나?</a:t>
            </a:r>
            <a:endParaRPr sz="2089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89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샘플 효율적 이려면 그만큼 몸비틀어서 알고리즘이 복잡해질텐데</a:t>
            </a:r>
            <a:endParaRPr sz="2089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89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복잡한 워크플로우와 거기서 오는 오버헤드를 JAX 로 최적화 할수 있다니까?</a:t>
            </a:r>
            <a:endParaRPr sz="2089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89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MCTS에 A*도 짜고 저만큼 빨라지는데 안하는게 이상하지 않음?</a:t>
            </a:r>
            <a:endParaRPr sz="2089">
              <a:solidFill>
                <a:schemeClr val="dk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8869153041_0_128"/>
          <p:cNvSpPr txBox="1"/>
          <p:nvPr>
            <p:ph type="title"/>
          </p:nvPr>
        </p:nvSpPr>
        <p:spPr>
          <a:xfrm>
            <a:off x="286901" y="283952"/>
            <a:ext cx="1111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저희 속도 말고 다른 생각을 해봅시다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624" name="Google Shape;624;g38869153041_0_128"/>
          <p:cNvGrpSpPr/>
          <p:nvPr/>
        </p:nvGrpSpPr>
        <p:grpSpPr>
          <a:xfrm>
            <a:off x="1646275" y="1622925"/>
            <a:ext cx="9249475" cy="4666575"/>
            <a:chOff x="1646275" y="1622925"/>
            <a:chExt cx="9249475" cy="4666575"/>
          </a:xfrm>
        </p:grpSpPr>
        <p:pic>
          <p:nvPicPr>
            <p:cNvPr id="625" name="Google Shape;625;g38869153041_0_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1800" y="1906075"/>
              <a:ext cx="6176999" cy="43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g38869153041_0_128"/>
            <p:cNvSpPr txBox="1"/>
            <p:nvPr/>
          </p:nvSpPr>
          <p:spPr>
            <a:xfrm>
              <a:off x="7184450" y="1622925"/>
              <a:ext cx="3711300" cy="5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3050" lIns="106125" spcFirstLastPara="1" rIns="106125" wrap="square" tIns="5305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89">
                  <a:solidFill>
                    <a:schemeClr val="dk1"/>
                  </a:solidFill>
                  <a:highlight>
                    <a:schemeClr val="lt1"/>
                  </a:highlight>
                  <a:latin typeface="Do Hyeon"/>
                  <a:ea typeface="Do Hyeon"/>
                  <a:cs typeface="Do Hyeon"/>
                  <a:sym typeface="Do Hyeon"/>
                </a:rPr>
                <a:t>둘다 다 하자는 이야기구나!</a:t>
              </a:r>
              <a:endParaRPr sz="2789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27" name="Google Shape;627;g38869153041_0_128"/>
            <p:cNvSpPr txBox="1"/>
            <p:nvPr/>
          </p:nvSpPr>
          <p:spPr>
            <a:xfrm>
              <a:off x="1646275" y="1739725"/>
              <a:ext cx="5007600" cy="12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3050" lIns="106125" spcFirstLastPara="1" rIns="106125" wrap="square" tIns="5305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89">
                  <a:solidFill>
                    <a:schemeClr val="dk1"/>
                  </a:solidFill>
                  <a:highlight>
                    <a:schemeClr val="lt1"/>
                  </a:highlight>
                  <a:latin typeface="Do Hyeon"/>
                  <a:ea typeface="Do Hyeon"/>
                  <a:cs typeface="Do Hyeon"/>
                  <a:sym typeface="Do Hyeon"/>
                </a:rPr>
                <a:t>생각해보면 샘플 효율적 알고리즘은 환경의 속도가 아니라 학습 알고리즘의 최적화 정도 쪽에 주도권이 오니까 JAX로 최적화 하면 그 효과가 더 크겠네?</a:t>
              </a:r>
              <a:endParaRPr sz="1789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2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마치며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34" name="Google Shape;634;p42"/>
          <p:cNvSpPr txBox="1"/>
          <p:nvPr/>
        </p:nvSpPr>
        <p:spPr>
          <a:xfrm>
            <a:off x="346184" y="5145877"/>
            <a:ext cx="11499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아직 ML 연구와 구현중 PyTorch 는 무시할 수 없는 거인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하지만 JAX 는 명확한 강점으로 점점 커져가고 있는 대안 중 하나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역으로 최신 RL 에서는 이제 메인스트림에 가까워지고 있는 중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descr="pytorch vs tensorflow comparison in popularity" id="635" name="Google Shape;6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183" y="888971"/>
            <a:ext cx="9606009" cy="418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8817" y="1607442"/>
            <a:ext cx="2382941" cy="588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637" name="Google Shape;63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1705" y="3388634"/>
            <a:ext cx="1170969" cy="67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3"/>
          <p:cNvSpPr txBox="1"/>
          <p:nvPr>
            <p:ph type="title"/>
          </p:nvPr>
        </p:nvSpPr>
        <p:spPr>
          <a:xfrm>
            <a:off x="3957446" y="1623738"/>
            <a:ext cx="54402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7D8"/>
              </a:buClr>
              <a:buSzPts val="2400"/>
              <a:buFont typeface="Do Hyeon"/>
              <a:buNone/>
            </a:pP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다시한번 말씀드리자면</a:t>
            </a:r>
            <a:b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우리 모두 제발 </a:t>
            </a:r>
            <a:r>
              <a:rPr lang="ko-KR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RL하면 JAX</a:t>
            </a: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합시다</a:t>
            </a:r>
            <a:b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ko-KR">
                <a:solidFill>
                  <a:srgbClr val="6A77D8"/>
                </a:solidFill>
                <a:latin typeface="Do Hyeon"/>
                <a:ea typeface="Do Hyeon"/>
                <a:cs typeface="Do Hyeon"/>
                <a:sym typeface="Do Hyeon"/>
              </a:rPr>
              <a:t>아니어도 JAX 해보면 좋을 겁니다</a:t>
            </a:r>
            <a:endParaRPr/>
          </a:p>
        </p:txBody>
      </p:sp>
      <p:sp>
        <p:nvSpPr>
          <p:cNvPr id="643" name="Google Shape;643;p43"/>
          <p:cNvSpPr txBox="1"/>
          <p:nvPr/>
        </p:nvSpPr>
        <p:spPr>
          <a:xfrm>
            <a:off x="3443969" y="3035187"/>
            <a:ext cx="62658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o Hyeon"/>
              <a:buNone/>
            </a:pPr>
            <a:r>
              <a:rPr b="1" lang="ko-KR" sz="9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 : Numpy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589502" y="4568035"/>
            <a:ext cx="11013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Numpy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원래의 대부분 numpy 함수들이 그대로 이식되어 있으며, 이를 통해 대부분의 연산을 해 낼수 있고 gpu 같은 하드웨어 가속이 자연스럽게 적용되므로. 강력한 성능을 쉽게 사용할 수 있음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JAX 자체에서는 대부분 numpy 연산만이 구현되어 있으며, 뉴럴 네트워크의 구현은 numpy 연산으로 우회적으로 구현 가능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1384" y="916016"/>
            <a:ext cx="2807454" cy="331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0381" y="3966360"/>
            <a:ext cx="34163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7475" y="60160"/>
            <a:ext cx="4482112" cy="3850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 : AutoGrad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485552" y="4509537"/>
            <a:ext cx="1101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AutoGrad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jax.grad : 입력된 ’함수’ 의 인수에 대하여 출력의 그래디언트를 반환하는 함수를 출력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인수라면 뉴럴넷의 파라미터 또한 가능하므로, 이를 통해 backprop 된 그래디언트 값을 구할수 있고, 이를 통해 뉴럴넷을 학습 가능함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 외에 2차 3차 도함수도 아주 쉽게 변환이 가능하므로, 이러한 도함수들을 이용한 복잡한 구조의 설계 가능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descr="logo"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502" y="1587500"/>
            <a:ext cx="31750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794" y="283952"/>
            <a:ext cx="65659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793" y="3269609"/>
            <a:ext cx="6569649" cy="110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 : AutoGrad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589502" y="4255462"/>
            <a:ext cx="1101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AutoGrad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jax.grad : 입력된 ’함수’ 의 인수에 대하여 출력의 그래디언트를 반환하는 함수를 출력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인수라면 뉴럴넷의 파라미터 또한 가능하므로, 이를 통해 backprop 된 그래디언트 값을 구할수 있고, 이를 통해</a:t>
            </a:r>
            <a:r>
              <a:rPr lang="ko-KR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   </a:t>
            </a: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뉴럴넷을 학습 가능함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 외에 2차 3차 도함수도 아주 쉽게 변환이 가능하므로, 이러한 도함수들을 이용한 복잡한 구조의 설계 가능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01" y="761038"/>
            <a:ext cx="5334347" cy="23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901" y="3200081"/>
            <a:ext cx="5334347" cy="90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0754" y="140855"/>
            <a:ext cx="4562764" cy="432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/>
          <p:nvPr>
            <p:ph type="title"/>
          </p:nvPr>
        </p:nvSpPr>
        <p:spPr>
          <a:xfrm>
            <a:off x="286901" y="283952"/>
            <a:ext cx="11117981" cy="477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765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Do Hyeon"/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JAX 란? : AutoGrad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589502" y="4255462"/>
            <a:ext cx="1101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AutoGrad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jax.grad : 입력된 ’함수’ 의 인수에 대하여 출력의 그래디언트를 반환하는 함수를 출력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인수라면 뉴럴넷의 파라미터 또한 가능하므로, 이를 통해 backprop 된 그래디언트 값을 구할수 있고, 이를 통해 </a:t>
            </a:r>
            <a:b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b="1" i="0" lang="ko-KR" sz="1800" u="none" cap="none" strike="noStrike">
                <a:solidFill>
                  <a:srgbClr val="6A77D7"/>
                </a:solidFill>
                <a:latin typeface="Do Hyeon"/>
                <a:ea typeface="Do Hyeon"/>
                <a:cs typeface="Do Hyeon"/>
                <a:sym typeface="Do Hyeon"/>
              </a:rPr>
              <a:t>뉴럴넷을 학습 가능함</a:t>
            </a:r>
            <a:endParaRPr b="1" i="0" sz="1800" u="none" cap="none" strike="noStrike">
              <a:solidFill>
                <a:srgbClr val="6A77D7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 Hyeon"/>
              <a:buChar char="•"/>
            </a:pPr>
            <a:r>
              <a:rPr i="0" lang="ko-KR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 외에 2차 3차 도함수도 아주 쉽게 변환이 가능하므로, 이러한 도함수들을 이용한 복잡한 구조의 설계 가능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350" y="979632"/>
            <a:ext cx="7607300" cy="2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2023-05-09T00:40:33Z</dcterms:created>
  <dc:creator>COP1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0x0101002696F69A9A1229499C455E9C1CC75AD1</vt:lpwstr>
  </property>
  <property fmtid="{D5CDD505-2E9C-101B-9397-08002B2CF9AE}" pid="3" name="MediaServiceImageTags">
    <vt:lpwstr/>
  </property>
</Properties>
</file>